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61" r:id="rId6"/>
    <p:sldId id="257" r:id="rId7"/>
    <p:sldId id="258" r:id="rId8"/>
    <p:sldId id="262" r:id="rId9"/>
    <p:sldId id="265" r:id="rId10"/>
    <p:sldId id="271" r:id="rId11"/>
    <p:sldId id="264" r:id="rId12"/>
    <p:sldId id="269" r:id="rId13"/>
    <p:sldId id="270" r:id="rId14"/>
    <p:sldId id="266" r:id="rId15"/>
    <p:sldId id="267" r:id="rId16"/>
    <p:sldId id="268"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19/08/2020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19/08/2020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1131848"/>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15 de Enero del 2020</a:t>
            </a: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385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4" name="Rectángulo: esquinas redondeadas 3">
            <a:extLst>
              <a:ext uri="{FF2B5EF4-FFF2-40B4-BE49-F238E27FC236}">
                <a16:creationId xmlns:a16="http://schemas.microsoft.com/office/drawing/2014/main" id="{18BDEF5B-885A-40E7-9D1A-C09E6462839D}"/>
              </a:ext>
            </a:extLst>
          </p:cNvPr>
          <p:cNvSpPr/>
          <p:nvPr/>
        </p:nvSpPr>
        <p:spPr>
          <a:xfrm>
            <a:off x="3994477" y="1752184"/>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observación, entrevista y encuesta</a:t>
            </a:r>
          </a:p>
        </p:txBody>
      </p:sp>
      <p:pic>
        <p:nvPicPr>
          <p:cNvPr id="1028" name="Picture 4" descr="Cómo puede ayudar el análisis cuenta de resultados? | EAE">
            <a:extLst>
              <a:ext uri="{FF2B5EF4-FFF2-40B4-BE49-F238E27FC236}">
                <a16:creationId xmlns:a16="http://schemas.microsoft.com/office/drawing/2014/main" id="{66082965-394A-44FB-A939-BF0F264C7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360" y="3108326"/>
            <a:ext cx="4723001" cy="269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6266"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049224" y="117846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4361176" y="2557653"/>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6222436" y="2540126"/>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032454" y="2133566"/>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226072" y="2416067"/>
            <a:ext cx="3674378"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 DEL DESARROLLO TÉCNICO</a:t>
            </a:r>
          </a:p>
        </p:txBody>
      </p:sp>
      <p:sp>
        <p:nvSpPr>
          <p:cNvPr id="13" name="Rectángulo 12">
            <a:extLst>
              <a:ext uri="{FF2B5EF4-FFF2-40B4-BE49-F238E27FC236}">
                <a16:creationId xmlns:a16="http://schemas.microsoft.com/office/drawing/2014/main" id="{1C790053-1DDF-4FB4-BC16-DFBBCE7D1D64}"/>
              </a:ext>
            </a:extLst>
          </p:cNvPr>
          <p:cNvSpPr/>
          <p:nvPr/>
        </p:nvSpPr>
        <p:spPr>
          <a:xfrm>
            <a:off x="26267" y="3772316"/>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332546" y="5323420"/>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4822404" y="3135498"/>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p:cNvCxnSpPr>
          <p:nvPr/>
        </p:nvCxnSpPr>
        <p:spPr>
          <a:xfrm flipH="1">
            <a:off x="2556108" y="2016360"/>
            <a:ext cx="1502063" cy="399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4868710" y="2141810"/>
            <a:ext cx="351290" cy="4158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6701855" y="2133566"/>
            <a:ext cx="270147" cy="4065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257696" y="2115708"/>
            <a:ext cx="766732" cy="2475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0" name="Imagen4">
            <a:extLst>
              <a:ext uri="{FF2B5EF4-FFF2-40B4-BE49-F238E27FC236}">
                <a16:creationId xmlns:a16="http://schemas.microsoft.com/office/drawing/2014/main" id="{E59C7806-146B-4DC1-8C44-B1B3DCCD0AAC}"/>
              </a:ext>
            </a:extLst>
          </p:cNvPr>
          <p:cNvPicPr/>
          <p:nvPr/>
        </p:nvPicPr>
        <p:blipFill>
          <a:blip r:embed="rId5"/>
          <a:srcRect t="11850"/>
          <a:stretch>
            <a:fillRect/>
          </a:stretch>
        </p:blipFill>
        <p:spPr bwMode="auto">
          <a:xfrm>
            <a:off x="8368852" y="3102970"/>
            <a:ext cx="2754950" cy="1729164"/>
          </a:xfrm>
          <a:prstGeom prst="rect">
            <a:avLst/>
          </a:prstGeom>
        </p:spPr>
      </p:pic>
      <p:pic>
        <p:nvPicPr>
          <p:cNvPr id="33" name="Imagen13">
            <a:extLst>
              <a:ext uri="{FF2B5EF4-FFF2-40B4-BE49-F238E27FC236}">
                <a16:creationId xmlns:a16="http://schemas.microsoft.com/office/drawing/2014/main" id="{0310BCD1-13A3-456E-A766-DB18C6638467}"/>
              </a:ext>
            </a:extLst>
          </p:cNvPr>
          <p:cNvPicPr/>
          <p:nvPr/>
        </p:nvPicPr>
        <p:blipFill>
          <a:blip r:embed="rId6"/>
          <a:srcRect t="11998"/>
          <a:stretch>
            <a:fillRect/>
          </a:stretch>
        </p:blipFill>
        <p:spPr bwMode="auto">
          <a:xfrm>
            <a:off x="6207639" y="5030121"/>
            <a:ext cx="4160520" cy="1629891"/>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176346"/>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spTree>
    <p:extLst>
      <p:ext uri="{BB962C8B-B14F-4D97-AF65-F5344CB8AC3E}">
        <p14:creationId xmlns:p14="http://schemas.microsoft.com/office/powerpoint/2010/main" val="327094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2278" y="-109057"/>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18" name="Rectángulo: esquinas redondeadas 17">
            <a:extLst>
              <a:ext uri="{FF2B5EF4-FFF2-40B4-BE49-F238E27FC236}">
                <a16:creationId xmlns:a16="http://schemas.microsoft.com/office/drawing/2014/main" id="{F4E232C9-37C3-4ECB-8201-80209B3B85B8}"/>
              </a:ext>
            </a:extLst>
          </p:cNvPr>
          <p:cNvSpPr/>
          <p:nvPr/>
        </p:nvSpPr>
        <p:spPr>
          <a:xfrm>
            <a:off x="4125824" y="1273235"/>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504230"/>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7804272" y="250423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4923549" y="2504230"/>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spTree>
    <p:extLst>
      <p:ext uri="{BB962C8B-B14F-4D97-AF65-F5344CB8AC3E}">
        <p14:creationId xmlns:p14="http://schemas.microsoft.com/office/powerpoint/2010/main" val="14639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pic>
        <p:nvPicPr>
          <p:cNvPr id="17" name="Imagen 16">
            <a:extLst>
              <a:ext uri="{FF2B5EF4-FFF2-40B4-BE49-F238E27FC236}">
                <a16:creationId xmlns:a16="http://schemas.microsoft.com/office/drawing/2014/main" id="{01043679-0695-4D8C-A6D2-58483FB5F50E}"/>
              </a:ext>
            </a:extLst>
          </p:cNvPr>
          <p:cNvPicPr>
            <a:picLocks noChangeAspect="1"/>
          </p:cNvPicPr>
          <p:nvPr/>
        </p:nvPicPr>
        <p:blipFill>
          <a:blip r:embed="rId4"/>
          <a:stretch>
            <a:fillRect/>
          </a:stretch>
        </p:blipFill>
        <p:spPr>
          <a:xfrm>
            <a:off x="201418" y="1737963"/>
            <a:ext cx="5077972" cy="2817259"/>
          </a:xfrm>
          <a:prstGeom prst="rect">
            <a:avLst/>
          </a:prstGeom>
        </p:spPr>
      </p:pic>
      <p:sp>
        <p:nvSpPr>
          <p:cNvPr id="19" name="Rectángulo 18">
            <a:extLst>
              <a:ext uri="{FF2B5EF4-FFF2-40B4-BE49-F238E27FC236}">
                <a16:creationId xmlns:a16="http://schemas.microsoft.com/office/drawing/2014/main" id="{498E500F-6DBD-4F1C-99C6-DB850803294E}"/>
              </a:ext>
            </a:extLst>
          </p:cNvPr>
          <p:cNvSpPr/>
          <p:nvPr/>
        </p:nvSpPr>
        <p:spPr>
          <a:xfrm>
            <a:off x="1627246" y="1178213"/>
            <a:ext cx="240785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7429638" y="1348204"/>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pic>
        <p:nvPicPr>
          <p:cNvPr id="23" name="Imagen 22">
            <a:extLst>
              <a:ext uri="{FF2B5EF4-FFF2-40B4-BE49-F238E27FC236}">
                <a16:creationId xmlns:a16="http://schemas.microsoft.com/office/drawing/2014/main" id="{E6DE893E-16D4-4C11-8452-8DEF7AA9B2FA}"/>
              </a:ext>
            </a:extLst>
          </p:cNvPr>
          <p:cNvPicPr>
            <a:picLocks noChangeAspect="1"/>
          </p:cNvPicPr>
          <p:nvPr/>
        </p:nvPicPr>
        <p:blipFill rotWithShape="1">
          <a:blip r:embed="rId5"/>
          <a:srcRect b="4310"/>
          <a:stretch/>
        </p:blipFill>
        <p:spPr>
          <a:xfrm>
            <a:off x="5830349" y="1958587"/>
            <a:ext cx="5629013" cy="2068971"/>
          </a:xfrm>
          <a:prstGeom prst="rect">
            <a:avLst/>
          </a:prstGeom>
        </p:spPr>
      </p:pic>
      <p:sp>
        <p:nvSpPr>
          <p:cNvPr id="25" name="Rectángulo 24">
            <a:extLst>
              <a:ext uri="{FF2B5EF4-FFF2-40B4-BE49-F238E27FC236}">
                <a16:creationId xmlns:a16="http://schemas.microsoft.com/office/drawing/2014/main" id="{D2097D06-F2A9-4628-939F-503C89709FEA}"/>
              </a:ext>
            </a:extLst>
          </p:cNvPr>
          <p:cNvSpPr/>
          <p:nvPr/>
        </p:nvSpPr>
        <p:spPr>
          <a:xfrm>
            <a:off x="5568681" y="4525613"/>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pic>
        <p:nvPicPr>
          <p:cNvPr id="27" name="Imagen 26">
            <a:extLst>
              <a:ext uri="{FF2B5EF4-FFF2-40B4-BE49-F238E27FC236}">
                <a16:creationId xmlns:a16="http://schemas.microsoft.com/office/drawing/2014/main" id="{DBBB2EC6-F2F7-4BD2-9F59-06D9F3C2ED1F}"/>
              </a:ext>
            </a:extLst>
          </p:cNvPr>
          <p:cNvPicPr>
            <a:picLocks noChangeAspect="1"/>
          </p:cNvPicPr>
          <p:nvPr/>
        </p:nvPicPr>
        <p:blipFill rotWithShape="1">
          <a:blip r:embed="rId6"/>
          <a:srcRect r="695"/>
          <a:stretch/>
        </p:blipFill>
        <p:spPr>
          <a:xfrm>
            <a:off x="5645791" y="5079718"/>
            <a:ext cx="5511567" cy="1686536"/>
          </a:xfrm>
          <a:prstGeom prst="rect">
            <a:avLst/>
          </a:prstGeom>
        </p:spPr>
      </p:pic>
    </p:spTree>
    <p:extLst>
      <p:ext uri="{BB962C8B-B14F-4D97-AF65-F5344CB8AC3E}">
        <p14:creationId xmlns:p14="http://schemas.microsoft.com/office/powerpoint/2010/main" val="5001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5076709" y="7354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1179442" y="1743455"/>
            <a:ext cx="10230679" cy="1200329"/>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s-ES" dirty="0"/>
              <a:t>Para realizar el procedimiento de la implementación se tomó en cuenta todos los requerimientos funcionales y no funcionales, la Junta de Riego opto por el contrato de un hosting y dominio para poder acceder a la aplicación web desde cualquier dispositivo que tenga acceso a internet, además adquirió el equipo necesario (Ordenador, impresora). </a:t>
            </a:r>
          </a:p>
        </p:txBody>
      </p:sp>
      <p:sp>
        <p:nvSpPr>
          <p:cNvPr id="8" name="Rectángulo 7">
            <a:extLst>
              <a:ext uri="{FF2B5EF4-FFF2-40B4-BE49-F238E27FC236}">
                <a16:creationId xmlns:a16="http://schemas.microsoft.com/office/drawing/2014/main" id="{7992323A-24A3-4A5A-86D7-68564B174B5D}"/>
              </a:ext>
            </a:extLst>
          </p:cNvPr>
          <p:cNvSpPr/>
          <p:nvPr/>
        </p:nvSpPr>
        <p:spPr>
          <a:xfrm>
            <a:off x="1099929" y="3380748"/>
            <a:ext cx="10283687" cy="1200329"/>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ES" dirty="0"/>
              <a:t>Tomando en cuenta que se ha implementado todas las funcionalidades que se identificaron como necesarias, la aplicación web y móvil ha generado un impacto sobresaliente para la Junta de Riego gracias a ello se ha beneficiado tanto al Gerente, Recaudador y tesorero sin dejar de lado a los socios los cuales se encuentran conformes con el servicio ágil eficaz y seguro que se les ofrece actualmente. </a:t>
            </a:r>
          </a:p>
        </p:txBody>
      </p:sp>
    </p:spTree>
    <p:extLst>
      <p:ext uri="{BB962C8B-B14F-4D97-AF65-F5344CB8AC3E}">
        <p14:creationId xmlns:p14="http://schemas.microsoft.com/office/powerpoint/2010/main" val="223372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5C9049E-6E9A-4FC0-AFC9-5ACA4C365832}"/>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716834" y="735453"/>
            <a:ext cx="3384260" cy="461665"/>
          </a:xfrm>
          <a:prstGeom prst="rect">
            <a:avLst/>
          </a:prstGeom>
        </p:spPr>
        <p:txBody>
          <a:bodyPr wrap="none">
            <a:spAutoFit/>
          </a:bodyPr>
          <a:lstStyle/>
          <a:p>
            <a:pPr algn="ctr"/>
            <a:r>
              <a:rPr lang="es-ES" sz="2400" b="1" dirty="0">
                <a:latin typeface="Arial" panose="020B0604020202020204" pitchFamily="34" charset="0"/>
              </a:rPr>
              <a:t>RECOMENDACIONES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1179442" y="1743455"/>
            <a:ext cx="10230679" cy="923330"/>
          </a:xfrm>
          <a:prstGeom prst="rect">
            <a:avLst/>
          </a:prstGeom>
          <a:ln w="38100"/>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s-ES" dirty="0"/>
              <a:t>Para poder realizar posteriores mantenimientos es necesario que los mismos sean realizados por personal ampliamente capacitado en el área de informática y desarrollo de software evitando de esta forma algún daño o perjuicio que se pueda generar en la programación o base de datos.</a:t>
            </a:r>
          </a:p>
        </p:txBody>
      </p:sp>
      <p:sp>
        <p:nvSpPr>
          <p:cNvPr id="8" name="Rectángulo 7">
            <a:extLst>
              <a:ext uri="{FF2B5EF4-FFF2-40B4-BE49-F238E27FC236}">
                <a16:creationId xmlns:a16="http://schemas.microsoft.com/office/drawing/2014/main" id="{7992323A-24A3-4A5A-86D7-68564B174B5D}"/>
              </a:ext>
            </a:extLst>
          </p:cNvPr>
          <p:cNvSpPr/>
          <p:nvPr/>
        </p:nvSpPr>
        <p:spPr>
          <a:xfrm>
            <a:off x="1099929" y="3380748"/>
            <a:ext cx="10283687" cy="923330"/>
          </a:xfrm>
          <a:prstGeom prst="rect">
            <a:avLst/>
          </a:prstGeom>
          <a:ln w="28575"/>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ES" dirty="0"/>
              <a:t>Uno de los pasos más importantes y los cuales se debe tomar en cuenta son las necesidades del cliente, de los cuales surgirán los requerimientos del sistema cabe recalcar que personal de desarrollo debe capacitar al cliente sobre algunos puntos que pueden ser cruciales en el desarrollo y ejecución del software</a:t>
            </a:r>
          </a:p>
        </p:txBody>
      </p:sp>
    </p:spTree>
    <p:extLst>
      <p:ext uri="{BB962C8B-B14F-4D97-AF65-F5344CB8AC3E}">
        <p14:creationId xmlns:p14="http://schemas.microsoft.com/office/powerpoint/2010/main" val="157388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segurar un sistema adecuado de archivo y custodia que asegure la confidencialidad de los datos que contienen y la trazabilidad del uso de la información.</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L</a:t>
            </a:r>
            <a:r>
              <a:rPr lang="es-EC" sz="1800" dirty="0">
                <a:effectLst/>
                <a:latin typeface="Times New Roman" panose="02020603050405020304" pitchFamily="18" charset="0"/>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t>Perdida de tiempo en la búsqueda de la ficha medica del paciente. </a:t>
            </a:r>
          </a:p>
          <a:p>
            <a:pPr marL="285750" indent="-285750">
              <a:buFont typeface="Arial" panose="020B0604020202020204" pitchFamily="34" charset="0"/>
              <a:buChar char="•"/>
            </a:pPr>
            <a:r>
              <a:rPr lang="es-EC" dirty="0"/>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1629055" y="4581862"/>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7502978" y="4793268"/>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25053" y="1869785"/>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19" name="Rectángulo: esquinas redondeadas 18">
            <a:extLst>
              <a:ext uri="{FF2B5EF4-FFF2-40B4-BE49-F238E27FC236}">
                <a16:creationId xmlns:a16="http://schemas.microsoft.com/office/drawing/2014/main" id="{FE026FD4-2583-47D7-A35E-A41B82F31F35}"/>
              </a:ext>
            </a:extLst>
          </p:cNvPr>
          <p:cNvSpPr/>
          <p:nvPr/>
        </p:nvSpPr>
        <p:spPr>
          <a:xfrm>
            <a:off x="144350" y="4182601"/>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67089" y="1412719"/>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48479" y="1577223"/>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Abrir llave 29">
            <a:extLst>
              <a:ext uri="{FF2B5EF4-FFF2-40B4-BE49-F238E27FC236}">
                <a16:creationId xmlns:a16="http://schemas.microsoft.com/office/drawing/2014/main" id="{D67C36D4-8201-4E99-8959-FB8990742FF6}"/>
              </a:ext>
            </a:extLst>
          </p:cNvPr>
          <p:cNvSpPr/>
          <p:nvPr/>
        </p:nvSpPr>
        <p:spPr>
          <a:xfrm>
            <a:off x="3286538" y="3008538"/>
            <a:ext cx="838899" cy="35432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6652" y="300853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846652" y="3931867"/>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871252" y="4677964"/>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897959" y="5601294"/>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9122C791-8A0F-4139-994B-D256CF7A5DC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2261011" y="947840"/>
            <a:ext cx="9930988"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ACTIVIDADES Y SISTEMA DE TAREAS EN RELACIÓN A LOS OBJETIVOS PLANTEADOS </a:t>
            </a:r>
          </a:p>
        </p:txBody>
      </p:sp>
      <p:sp>
        <p:nvSpPr>
          <p:cNvPr id="10" name="Rectángulo: esquinas redondeadas 9">
            <a:extLst>
              <a:ext uri="{FF2B5EF4-FFF2-40B4-BE49-F238E27FC236}">
                <a16:creationId xmlns:a16="http://schemas.microsoft.com/office/drawing/2014/main" id="{B31C3DA0-4323-41F0-BD79-A524E82ADB51}"/>
              </a:ext>
            </a:extLst>
          </p:cNvPr>
          <p:cNvSpPr/>
          <p:nvPr/>
        </p:nvSpPr>
        <p:spPr>
          <a:xfrm>
            <a:off x="115325" y="175814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1</a:t>
            </a:r>
            <a:r>
              <a:rPr lang="es-ES" sz="1600" dirty="0"/>
              <a:t> </a:t>
            </a:r>
          </a:p>
        </p:txBody>
      </p:sp>
      <p:sp>
        <p:nvSpPr>
          <p:cNvPr id="2" name="Rectángulo 1">
            <a:extLst>
              <a:ext uri="{FF2B5EF4-FFF2-40B4-BE49-F238E27FC236}">
                <a16:creationId xmlns:a16="http://schemas.microsoft.com/office/drawing/2014/main" id="{FDD4EFC8-8904-4343-A9DB-B61BFD368F39}"/>
              </a:ext>
            </a:extLst>
          </p:cNvPr>
          <p:cNvSpPr/>
          <p:nvPr/>
        </p:nvSpPr>
        <p:spPr>
          <a:xfrm>
            <a:off x="2743199" y="1581835"/>
            <a:ext cx="7751428" cy="646331"/>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Realizar un listado de los conceptos más relevantes que sirvan para la elaboración del marco teórico</a:t>
            </a:r>
          </a:p>
        </p:txBody>
      </p:sp>
      <p:sp>
        <p:nvSpPr>
          <p:cNvPr id="4" name="Rectángulo 3">
            <a:extLst>
              <a:ext uri="{FF2B5EF4-FFF2-40B4-BE49-F238E27FC236}">
                <a16:creationId xmlns:a16="http://schemas.microsoft.com/office/drawing/2014/main" id="{2B9B2D07-B57C-4F88-A44A-421EFAE1E2A6}"/>
              </a:ext>
            </a:extLst>
          </p:cNvPr>
          <p:cNvSpPr/>
          <p:nvPr/>
        </p:nvSpPr>
        <p:spPr>
          <a:xfrm>
            <a:off x="2743199" y="2244443"/>
            <a:ext cx="7373923" cy="369332"/>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Indagar en revistas científicas, páginas web científicas, bibliotecas virtuales.</a:t>
            </a:r>
          </a:p>
        </p:txBody>
      </p:sp>
      <p:sp>
        <p:nvSpPr>
          <p:cNvPr id="12" name="Abrir llave 11">
            <a:extLst>
              <a:ext uri="{FF2B5EF4-FFF2-40B4-BE49-F238E27FC236}">
                <a16:creationId xmlns:a16="http://schemas.microsoft.com/office/drawing/2014/main" id="{2176F87F-7ED2-4ED8-970D-7408560AD0EF}"/>
              </a:ext>
            </a:extLst>
          </p:cNvPr>
          <p:cNvSpPr/>
          <p:nvPr/>
        </p:nvSpPr>
        <p:spPr>
          <a:xfrm>
            <a:off x="2398643" y="1550504"/>
            <a:ext cx="569843" cy="1094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1E310790-0DDE-4FF4-A99F-BF5CBE7232C9}"/>
              </a:ext>
            </a:extLst>
          </p:cNvPr>
          <p:cNvSpPr/>
          <p:nvPr/>
        </p:nvSpPr>
        <p:spPr>
          <a:xfrm>
            <a:off x="107334" y="303148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2</a:t>
            </a:r>
            <a:r>
              <a:rPr lang="es-ES" sz="1600" dirty="0"/>
              <a:t> </a:t>
            </a:r>
          </a:p>
        </p:txBody>
      </p:sp>
      <p:sp>
        <p:nvSpPr>
          <p:cNvPr id="17" name="Abrir llave 16">
            <a:extLst>
              <a:ext uri="{FF2B5EF4-FFF2-40B4-BE49-F238E27FC236}">
                <a16:creationId xmlns:a16="http://schemas.microsoft.com/office/drawing/2014/main" id="{278194A5-DCC2-4591-B96F-FEE041D3A969}"/>
              </a:ext>
            </a:extLst>
          </p:cNvPr>
          <p:cNvSpPr/>
          <p:nvPr/>
        </p:nvSpPr>
        <p:spPr>
          <a:xfrm>
            <a:off x="2398643" y="2828360"/>
            <a:ext cx="569843" cy="1175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Rectángulo 17">
            <a:extLst>
              <a:ext uri="{FF2B5EF4-FFF2-40B4-BE49-F238E27FC236}">
                <a16:creationId xmlns:a16="http://schemas.microsoft.com/office/drawing/2014/main" id="{7C9ABE48-1760-4FC6-9CDF-CAE1FE017117}"/>
              </a:ext>
            </a:extLst>
          </p:cNvPr>
          <p:cNvSpPr/>
          <p:nvPr/>
        </p:nvSpPr>
        <p:spPr>
          <a:xfrm>
            <a:off x="2824668" y="2911343"/>
            <a:ext cx="7910333" cy="646331"/>
          </a:xfrm>
          <a:prstGeom prst="rect">
            <a:avLst/>
          </a:prstGeom>
        </p:spPr>
        <p:txBody>
          <a:bodyPr wrap="square">
            <a:spAutoFit/>
          </a:bodyPr>
          <a:lstStyle/>
          <a:p>
            <a:pPr algn="just"/>
            <a:r>
              <a:rPr lang="es-EC" dirty="0">
                <a:latin typeface="Times New Roman" panose="02020603050405020304" pitchFamily="18" charset="0"/>
                <a:cs typeface="Times New Roman" panose="02020603050405020304" pitchFamily="18" charset="0"/>
              </a:rPr>
              <a:t>Aplicar las técnicas de recolección de datos entrevista y observación del proceso de gestión del control y registro de citas médicas. </a:t>
            </a:r>
            <a:endParaRPr lang="es-ES"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D05DC361-647A-49C1-AAC8-1E97FCACE5D2}"/>
              </a:ext>
            </a:extLst>
          </p:cNvPr>
          <p:cNvSpPr/>
          <p:nvPr/>
        </p:nvSpPr>
        <p:spPr>
          <a:xfrm>
            <a:off x="2759182" y="3557674"/>
            <a:ext cx="8041304" cy="369332"/>
          </a:xfrm>
          <a:prstGeom prst="rect">
            <a:avLst/>
          </a:prstGeom>
        </p:spPr>
        <p:txBody>
          <a:bodyPr wrap="none">
            <a:spAutoFit/>
          </a:bodyPr>
          <a:lstStyle/>
          <a:p>
            <a:r>
              <a:rPr lang="es-EC" dirty="0">
                <a:latin typeface="Times New Roman" panose="02020603050405020304" pitchFamily="18" charset="0"/>
                <a:cs typeface="Times New Roman" panose="02020603050405020304" pitchFamily="18" charset="0"/>
              </a:rPr>
              <a:t>Aplicar Historias de usuario para la especificación de requerimientos del aplicativo.</a:t>
            </a:r>
            <a:endParaRPr lang="es-ES" dirty="0">
              <a:latin typeface="Times New Roman" panose="02020603050405020304" pitchFamily="18" charset="0"/>
              <a:cs typeface="Times New Roman" panose="02020603050405020304" pitchFamily="18" charset="0"/>
            </a:endParaRPr>
          </a:p>
        </p:txBody>
      </p:sp>
      <p:sp>
        <p:nvSpPr>
          <p:cNvPr id="20" name="Rectángulo: esquinas redondeadas 19">
            <a:extLst>
              <a:ext uri="{FF2B5EF4-FFF2-40B4-BE49-F238E27FC236}">
                <a16:creationId xmlns:a16="http://schemas.microsoft.com/office/drawing/2014/main" id="{C9C14D90-5DAD-49D9-9895-8D1F362B09E2}"/>
              </a:ext>
            </a:extLst>
          </p:cNvPr>
          <p:cNvSpPr/>
          <p:nvPr/>
        </p:nvSpPr>
        <p:spPr>
          <a:xfrm>
            <a:off x="167649" y="441862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3 </a:t>
            </a:r>
          </a:p>
        </p:txBody>
      </p:sp>
      <p:sp>
        <p:nvSpPr>
          <p:cNvPr id="21" name="Abrir llave 20">
            <a:extLst>
              <a:ext uri="{FF2B5EF4-FFF2-40B4-BE49-F238E27FC236}">
                <a16:creationId xmlns:a16="http://schemas.microsoft.com/office/drawing/2014/main" id="{8EE1F049-AEBD-4EAA-A091-65114F28EDFA}"/>
              </a:ext>
            </a:extLst>
          </p:cNvPr>
          <p:cNvSpPr/>
          <p:nvPr/>
        </p:nvSpPr>
        <p:spPr>
          <a:xfrm>
            <a:off x="2398642" y="412268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Rectángulo 21">
            <a:extLst>
              <a:ext uri="{FF2B5EF4-FFF2-40B4-BE49-F238E27FC236}">
                <a16:creationId xmlns:a16="http://schemas.microsoft.com/office/drawing/2014/main" id="{2986386A-1A3C-47E1-8B30-EE81F72C62AA}"/>
              </a:ext>
            </a:extLst>
          </p:cNvPr>
          <p:cNvSpPr/>
          <p:nvPr/>
        </p:nvSpPr>
        <p:spPr>
          <a:xfrm>
            <a:off x="2832317" y="4086975"/>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Usar el lenguaje unificado de modelado (UML).</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9C5B112-025D-4B56-A67D-0605AA173899}"/>
              </a:ext>
            </a:extLst>
          </p:cNvPr>
          <p:cNvSpPr/>
          <p:nvPr/>
        </p:nvSpPr>
        <p:spPr>
          <a:xfrm>
            <a:off x="2832317" y="4802960"/>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Diseño de las interfases que soportan las funcionalidades.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5BA1834A-5C9D-4922-A57C-2C183DFC9E8A}"/>
              </a:ext>
            </a:extLst>
          </p:cNvPr>
          <p:cNvSpPr/>
          <p:nvPr/>
        </p:nvSpPr>
        <p:spPr>
          <a:xfrm>
            <a:off x="2824667" y="4418624"/>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Definir la infra estructura tecnológica.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esquinas redondeadas 7">
            <a:extLst>
              <a:ext uri="{FF2B5EF4-FFF2-40B4-BE49-F238E27FC236}">
                <a16:creationId xmlns:a16="http://schemas.microsoft.com/office/drawing/2014/main" id="{EA84243F-C7F5-4180-AA15-CA9FA9BBAB68}"/>
              </a:ext>
            </a:extLst>
          </p:cNvPr>
          <p:cNvSpPr/>
          <p:nvPr/>
        </p:nvSpPr>
        <p:spPr>
          <a:xfrm>
            <a:off x="167649" y="569196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4 </a:t>
            </a:r>
          </a:p>
        </p:txBody>
      </p:sp>
      <p:sp>
        <p:nvSpPr>
          <p:cNvPr id="9" name="Abrir llave 8">
            <a:extLst>
              <a:ext uri="{FF2B5EF4-FFF2-40B4-BE49-F238E27FC236}">
                <a16:creationId xmlns:a16="http://schemas.microsoft.com/office/drawing/2014/main" id="{C7E1291E-98AA-4B29-8AAC-D21B5BFD9ED2}"/>
              </a:ext>
            </a:extLst>
          </p:cNvPr>
          <p:cNvSpPr/>
          <p:nvPr/>
        </p:nvSpPr>
        <p:spPr>
          <a:xfrm>
            <a:off x="2398642" y="550343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CuadroTexto 25">
            <a:extLst>
              <a:ext uri="{FF2B5EF4-FFF2-40B4-BE49-F238E27FC236}">
                <a16:creationId xmlns:a16="http://schemas.microsoft.com/office/drawing/2014/main" id="{1DD7D577-81A7-4691-9AEA-694C72BD92E1}"/>
              </a:ext>
            </a:extLst>
          </p:cNvPr>
          <p:cNvSpPr txBox="1"/>
          <p:nvPr/>
        </p:nvSpPr>
        <p:spPr>
          <a:xfrm>
            <a:off x="2759182" y="5619648"/>
            <a:ext cx="6094602" cy="369332"/>
          </a:xfrm>
          <a:prstGeom prst="rect">
            <a:avLst/>
          </a:prstGeom>
          <a:noFill/>
        </p:spPr>
        <p:txBody>
          <a:bodyPr wrap="square">
            <a:spAutoFit/>
          </a:bodyPr>
          <a:lstStyle/>
          <a:p>
            <a:pPr algn="just"/>
            <a:r>
              <a:rPr lang="es-EC" sz="1800" dirty="0">
                <a:effectLst/>
                <a:latin typeface="Times New Roman" panose="02020603050405020304" pitchFamily="18" charset="0"/>
                <a:ea typeface="Calibri" panose="020F0502020204030204" pitchFamily="34" charset="0"/>
              </a:rPr>
              <a:t>Implementar el Framework Laravel de software libre. </a:t>
            </a:r>
            <a:endParaRPr lang="es-EC" dirty="0"/>
          </a:p>
        </p:txBody>
      </p:sp>
      <p:sp>
        <p:nvSpPr>
          <p:cNvPr id="27" name="CuadroTexto 26">
            <a:extLst>
              <a:ext uri="{FF2B5EF4-FFF2-40B4-BE49-F238E27FC236}">
                <a16:creationId xmlns:a16="http://schemas.microsoft.com/office/drawing/2014/main" id="{83B47699-C2FE-4083-9FF5-FD7177126FD1}"/>
              </a:ext>
            </a:extLst>
          </p:cNvPr>
          <p:cNvSpPr txBox="1"/>
          <p:nvPr/>
        </p:nvSpPr>
        <p:spPr>
          <a:xfrm>
            <a:off x="2743199" y="5964637"/>
            <a:ext cx="6094602" cy="369332"/>
          </a:xfrm>
          <a:prstGeom prst="rect">
            <a:avLst/>
          </a:prstGeom>
          <a:noFill/>
        </p:spPr>
        <p:txBody>
          <a:bodyPr wrap="square">
            <a:spAutoFit/>
          </a:bodyPr>
          <a:lstStyle/>
          <a:p>
            <a:r>
              <a:rPr lang="es-EC" sz="1800" dirty="0">
                <a:effectLst/>
                <a:latin typeface="Times New Roman" panose="02020603050405020304" pitchFamily="18" charset="0"/>
                <a:ea typeface="Calibri" panose="020F0502020204030204" pitchFamily="34" charset="0"/>
              </a:rPr>
              <a:t>Implementar la tecnología de React. </a:t>
            </a:r>
            <a:endParaRPr lang="es-EC" dirty="0"/>
          </a:p>
        </p:txBody>
      </p:sp>
      <p:sp>
        <p:nvSpPr>
          <p:cNvPr id="28" name="CuadroTexto 27">
            <a:extLst>
              <a:ext uri="{FF2B5EF4-FFF2-40B4-BE49-F238E27FC236}">
                <a16:creationId xmlns:a16="http://schemas.microsoft.com/office/drawing/2014/main" id="{D3CE1D27-E290-460D-9C5F-CE52F81FFEC5}"/>
              </a:ext>
            </a:extLst>
          </p:cNvPr>
          <p:cNvSpPr txBox="1"/>
          <p:nvPr/>
        </p:nvSpPr>
        <p:spPr>
          <a:xfrm>
            <a:off x="2743199" y="6299270"/>
            <a:ext cx="6094602" cy="369332"/>
          </a:xfrm>
          <a:prstGeom prst="rect">
            <a:avLst/>
          </a:prstGeom>
          <a:noFill/>
        </p:spPr>
        <p:txBody>
          <a:bodyPr wrap="square">
            <a:spAutoFit/>
          </a:bodyPr>
          <a:lstStyle/>
          <a:p>
            <a:r>
              <a:rPr lang="es-EC" dirty="0">
                <a:latin typeface="Times New Roman" panose="02020603050405020304" pitchFamily="18" charset="0"/>
                <a:ea typeface="Calibri" panose="020F0502020204030204" pitchFamily="34" charset="0"/>
              </a:rPr>
              <a:t>Realizar un plan de pruebas a cada funcionalidad</a:t>
            </a:r>
            <a:r>
              <a:rPr lang="es-EC" sz="1800" dirty="0">
                <a:effectLst/>
                <a:latin typeface="Times New Roman" panose="02020603050405020304" pitchFamily="18" charset="0"/>
                <a:ea typeface="Calibri" panose="020F0502020204030204" pitchFamily="34" charset="0"/>
              </a:rPr>
              <a:t>. </a:t>
            </a:r>
            <a:endParaRPr lang="es-EC" dirty="0"/>
          </a:p>
        </p:txBody>
      </p:sp>
    </p:spTree>
    <p:extLst>
      <p:ext uri="{BB962C8B-B14F-4D97-AF65-F5344CB8AC3E}">
        <p14:creationId xmlns:p14="http://schemas.microsoft.com/office/powerpoint/2010/main" val="241169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756625" y="52848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459372" y="152469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0677" y="38176"/>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médico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61483" y="3967441"/>
            <a:ext cx="1180605" cy="8803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1369" y="5346820"/>
            <a:ext cx="1785338" cy="9952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0897" y="5638805"/>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3499" y="4921764"/>
            <a:ext cx="1180605" cy="71704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spTree>
    <p:extLst>
      <p:ext uri="{BB962C8B-B14F-4D97-AF65-F5344CB8AC3E}">
        <p14:creationId xmlns:p14="http://schemas.microsoft.com/office/powerpoint/2010/main" val="8765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7363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4045685" y="4056856"/>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765585" y="5380856"/>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3783157" y="542499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5458356" y="5407594"/>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6876808" y="5386883"/>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3581935" y="3394574"/>
            <a:ext cx="954668" cy="3017897"/>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5315965" y="4678440"/>
            <a:ext cx="981406" cy="476902"/>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5400000">
            <a:off x="4512308" y="4369081"/>
            <a:ext cx="998803" cy="111301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6292460" y="3701944"/>
            <a:ext cx="960695" cy="2409181"/>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01067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890</Words>
  <Application>Microsoft Office PowerPoint</Application>
  <PresentationFormat>Panorámica</PresentationFormat>
  <Paragraphs>103</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98</cp:revision>
  <dcterms:created xsi:type="dcterms:W3CDTF">2019-07-08T22:19:47Z</dcterms:created>
  <dcterms:modified xsi:type="dcterms:W3CDTF">2020-08-19T15:39:31Z</dcterms:modified>
</cp:coreProperties>
</file>